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1" r:id="rId9"/>
    <p:sldId id="338" r:id="rId10"/>
    <p:sldId id="322" r:id="rId11"/>
    <p:sldId id="339" r:id="rId12"/>
    <p:sldId id="340" r:id="rId13"/>
    <p:sldId id="341" r:id="rId14"/>
    <p:sldId id="342" r:id="rId15"/>
    <p:sldId id="343" r:id="rId16"/>
    <p:sldId id="267" r:id="rId17"/>
    <p:sldId id="324" r:id="rId18"/>
    <p:sldId id="269" r:id="rId19"/>
    <p:sldId id="344" r:id="rId20"/>
    <p:sldId id="346" r:id="rId21"/>
    <p:sldId id="272" r:id="rId22"/>
    <p:sldId id="347" r:id="rId23"/>
    <p:sldId id="284" r:id="rId24"/>
    <p:sldId id="326" r:id="rId25"/>
    <p:sldId id="285" r:id="rId26"/>
    <p:sldId id="327" r:id="rId27"/>
    <p:sldId id="325" r:id="rId28"/>
    <p:sldId id="313" r:id="rId29"/>
    <p:sldId id="316" r:id="rId30"/>
    <p:sldId id="256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3. </a:t>
            </a:r>
            <a:r>
              <a:rPr lang="tr-TR" sz="2700" b="1" dirty="0"/>
              <a:t>SINIF </a:t>
            </a:r>
            <a:r>
              <a:rPr lang="tr-TR" sz="2700" b="1" dirty="0" smtClean="0"/>
              <a:t>5.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smtClean="0"/>
              <a:t>DR. </a:t>
            </a:r>
            <a:r>
              <a:rPr lang="tr-TR" dirty="0" smtClean="0"/>
              <a:t>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198393"/>
              </p:ext>
            </p:extLst>
          </p:nvPr>
        </p:nvGraphicFramePr>
        <p:xfrm>
          <a:off x="448356" y="204253"/>
          <a:ext cx="11020922" cy="6253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209">
                  <a:extLst>
                    <a:ext uri="{9D8B030D-6E8A-4147-A177-3AD203B41FA5}">
                      <a16:colId xmlns:a16="http://schemas.microsoft.com/office/drawing/2014/main" val="3275749351"/>
                    </a:ext>
                  </a:extLst>
                </a:gridCol>
                <a:gridCol w="1045722">
                  <a:extLst>
                    <a:ext uri="{9D8B030D-6E8A-4147-A177-3AD203B41FA5}">
                      <a16:colId xmlns:a16="http://schemas.microsoft.com/office/drawing/2014/main" val="2556743395"/>
                    </a:ext>
                  </a:extLst>
                </a:gridCol>
                <a:gridCol w="1315904">
                  <a:extLst>
                    <a:ext uri="{9D8B030D-6E8A-4147-A177-3AD203B41FA5}">
                      <a16:colId xmlns:a16="http://schemas.microsoft.com/office/drawing/2014/main" val="2602674187"/>
                    </a:ext>
                  </a:extLst>
                </a:gridCol>
                <a:gridCol w="787209">
                  <a:extLst>
                    <a:ext uri="{9D8B030D-6E8A-4147-A177-3AD203B41FA5}">
                      <a16:colId xmlns:a16="http://schemas.microsoft.com/office/drawing/2014/main" val="4126071016"/>
                    </a:ext>
                  </a:extLst>
                </a:gridCol>
                <a:gridCol w="787209">
                  <a:extLst>
                    <a:ext uri="{9D8B030D-6E8A-4147-A177-3AD203B41FA5}">
                      <a16:colId xmlns:a16="http://schemas.microsoft.com/office/drawing/2014/main" val="1497138706"/>
                    </a:ext>
                  </a:extLst>
                </a:gridCol>
                <a:gridCol w="1574417">
                  <a:extLst>
                    <a:ext uri="{9D8B030D-6E8A-4147-A177-3AD203B41FA5}">
                      <a16:colId xmlns:a16="http://schemas.microsoft.com/office/drawing/2014/main" val="1986597847"/>
                    </a:ext>
                  </a:extLst>
                </a:gridCol>
                <a:gridCol w="1574417">
                  <a:extLst>
                    <a:ext uri="{9D8B030D-6E8A-4147-A177-3AD203B41FA5}">
                      <a16:colId xmlns:a16="http://schemas.microsoft.com/office/drawing/2014/main" val="2332438464"/>
                    </a:ext>
                  </a:extLst>
                </a:gridCol>
                <a:gridCol w="787209">
                  <a:extLst>
                    <a:ext uri="{9D8B030D-6E8A-4147-A177-3AD203B41FA5}">
                      <a16:colId xmlns:a16="http://schemas.microsoft.com/office/drawing/2014/main" val="1699950665"/>
                    </a:ext>
                  </a:extLst>
                </a:gridCol>
                <a:gridCol w="787209">
                  <a:extLst>
                    <a:ext uri="{9D8B030D-6E8A-4147-A177-3AD203B41FA5}">
                      <a16:colId xmlns:a16="http://schemas.microsoft.com/office/drawing/2014/main" val="3171530918"/>
                    </a:ext>
                  </a:extLst>
                </a:gridCol>
                <a:gridCol w="1574417">
                  <a:extLst>
                    <a:ext uri="{9D8B030D-6E8A-4147-A177-3AD203B41FA5}">
                      <a16:colId xmlns:a16="http://schemas.microsoft.com/office/drawing/2014/main" val="876566374"/>
                    </a:ext>
                  </a:extLst>
                </a:gridCol>
              </a:tblGrid>
              <a:tr h="36653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814630"/>
                  </a:ext>
                </a:extLst>
              </a:tr>
              <a:tr h="36653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208795"/>
                  </a:ext>
                </a:extLst>
              </a:tr>
              <a:tr h="73307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188938"/>
                  </a:ext>
                </a:extLst>
              </a:tr>
              <a:tr h="366539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KİŞİ          % 51,69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KİŞİ          % 50,94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9589906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67354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&gt;=70-80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&gt;=70-80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62411"/>
                  </a:ext>
                </a:extLst>
              </a:tr>
              <a:tr h="733077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&gt;=64,44-70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&gt;=65,84-70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019389"/>
                  </a:ext>
                </a:extLst>
              </a:tr>
              <a:tr h="3884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ORTALAMA= 64,44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ORTALAMA= 65,84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79032"/>
                  </a:ext>
                </a:extLst>
              </a:tr>
              <a:tr h="366539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&gt;=60-64,44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KİŞİ          % 48,32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&gt;=60-65,84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KİŞİ          % 49,07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0128060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&gt;=50-60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223937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&gt;=40-50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22628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&gt;=30-40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&gt;=30-40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962798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287285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&gt;=10-20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649952"/>
                  </a:ext>
                </a:extLst>
              </a:tr>
              <a:tr h="3665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78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051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509047"/>
            <a:ext cx="9917784" cy="590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72424"/>
              </p:ext>
            </p:extLst>
          </p:nvPr>
        </p:nvGraphicFramePr>
        <p:xfrm>
          <a:off x="565601" y="273377"/>
          <a:ext cx="10812550" cy="6079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4650">
                  <a:extLst>
                    <a:ext uri="{9D8B030D-6E8A-4147-A177-3AD203B41FA5}">
                      <a16:colId xmlns:a16="http://schemas.microsoft.com/office/drawing/2014/main" val="3687532107"/>
                    </a:ext>
                  </a:extLst>
                </a:gridCol>
                <a:gridCol w="1544650">
                  <a:extLst>
                    <a:ext uri="{9D8B030D-6E8A-4147-A177-3AD203B41FA5}">
                      <a16:colId xmlns:a16="http://schemas.microsoft.com/office/drawing/2014/main" val="227467195"/>
                    </a:ext>
                  </a:extLst>
                </a:gridCol>
                <a:gridCol w="1544650">
                  <a:extLst>
                    <a:ext uri="{9D8B030D-6E8A-4147-A177-3AD203B41FA5}">
                      <a16:colId xmlns:a16="http://schemas.microsoft.com/office/drawing/2014/main" val="2804733054"/>
                    </a:ext>
                  </a:extLst>
                </a:gridCol>
                <a:gridCol w="1544650">
                  <a:extLst>
                    <a:ext uri="{9D8B030D-6E8A-4147-A177-3AD203B41FA5}">
                      <a16:colId xmlns:a16="http://schemas.microsoft.com/office/drawing/2014/main" val="1888493548"/>
                    </a:ext>
                  </a:extLst>
                </a:gridCol>
                <a:gridCol w="1544650">
                  <a:extLst>
                    <a:ext uri="{9D8B030D-6E8A-4147-A177-3AD203B41FA5}">
                      <a16:colId xmlns:a16="http://schemas.microsoft.com/office/drawing/2014/main" val="3560777308"/>
                    </a:ext>
                  </a:extLst>
                </a:gridCol>
                <a:gridCol w="1544650">
                  <a:extLst>
                    <a:ext uri="{9D8B030D-6E8A-4147-A177-3AD203B41FA5}">
                      <a16:colId xmlns:a16="http://schemas.microsoft.com/office/drawing/2014/main" val="500997799"/>
                    </a:ext>
                  </a:extLst>
                </a:gridCol>
                <a:gridCol w="1544650">
                  <a:extLst>
                    <a:ext uri="{9D8B030D-6E8A-4147-A177-3AD203B41FA5}">
                      <a16:colId xmlns:a16="http://schemas.microsoft.com/office/drawing/2014/main" val="204799002"/>
                    </a:ext>
                  </a:extLst>
                </a:gridCol>
              </a:tblGrid>
              <a:tr h="55373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BARAJA TAKILAN ÖĞRENCİ SAYISI (DERS GRUPLARINA GÖRE)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69937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SINAV-DERS ADI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 </a:t>
                      </a:r>
                      <a:endParaRPr lang="tr-TR" sz="1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İç Hastalıkları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 Hastalıkları ve Doğum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Cerrahi + Radyoloji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32898"/>
                  </a:ext>
                </a:extLst>
              </a:tr>
              <a:tr h="553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5625355"/>
                  </a:ext>
                </a:extLst>
              </a:tr>
              <a:tr h="553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6046539"/>
                  </a:ext>
                </a:extLst>
              </a:tr>
              <a:tr h="553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24292166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         (%)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                         % 21,73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                         % 5,62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                         % 20,98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                         % 15,74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                        % 8,99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                         % 38,58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4965142"/>
                  </a:ext>
                </a:extLst>
              </a:tr>
              <a:tr h="6750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SINAV-DERS ADI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</a:t>
                      </a:r>
                      <a:r>
                        <a:rPr lang="tr-TR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Hast</a:t>
                      </a:r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+ Tıbbi Mikrobiyoloji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Üroloji 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Beceriler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9063906"/>
                  </a:ext>
                </a:extLst>
              </a:tr>
              <a:tr h="553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197000"/>
                  </a:ext>
                </a:extLst>
              </a:tr>
              <a:tr h="553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383926"/>
                  </a:ext>
                </a:extLst>
              </a:tr>
              <a:tr h="5537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165777"/>
                  </a:ext>
                </a:extLst>
              </a:tr>
              <a:tr h="6750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         (%)</a:t>
                      </a:r>
                      <a:endParaRPr lang="tr-TR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                         % 0,38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                         % 14,99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                         % 12,74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                         % 39,71</a:t>
                      </a:r>
                      <a:endParaRPr lang="tr-TR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b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0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19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264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24834209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96,63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64.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88,39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24834209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70.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258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96,63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64.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236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88,39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566041"/>
            <a:ext cx="10972800" cy="4738799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 startAt="70"/>
              <a:tabLst>
                <a:tab pos="457200" algn="l"/>
              </a:tabLst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Nöral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tüp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defekti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profilaksisi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için aşağıdakilerden hangisinin kullanılması uygundur? 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A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vitamini (1)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</a:t>
            </a:r>
            <a:r>
              <a:rPr lang="tr-T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Pridoksin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(3)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C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vitamin  (3)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D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vitamin  (1)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Folik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asit  (258)</a:t>
            </a:r>
            <a:endParaRPr lang="tr-TR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968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dirty="0"/>
              <a:t>64.	Aşağıdakilerden hangisi </a:t>
            </a:r>
            <a:r>
              <a:rPr lang="tr-TR" dirty="0" err="1"/>
              <a:t>Cushing</a:t>
            </a:r>
            <a:r>
              <a:rPr lang="tr-TR" dirty="0"/>
              <a:t> sendromunun tanısal testlerinden biri değildir?</a:t>
            </a:r>
          </a:p>
          <a:p>
            <a:pPr marL="0" lvl="0" indent="0">
              <a:buNone/>
            </a:pPr>
            <a:r>
              <a:rPr lang="tr-TR" dirty="0"/>
              <a:t>a)    24 saatlik idrarda serbest </a:t>
            </a:r>
            <a:r>
              <a:rPr lang="tr-TR" dirty="0" err="1" smtClean="0"/>
              <a:t>kortizol</a:t>
            </a:r>
            <a:r>
              <a:rPr lang="tr-TR" dirty="0" smtClean="0"/>
              <a:t> (26)</a:t>
            </a:r>
            <a:endParaRPr lang="tr-TR" dirty="0"/>
          </a:p>
          <a:p>
            <a:pPr marL="0" lvl="0" indent="0">
              <a:buNone/>
            </a:pPr>
            <a:r>
              <a:rPr lang="tr-TR" dirty="0"/>
              <a:t>b)    </a:t>
            </a:r>
            <a:r>
              <a:rPr lang="tr-TR" dirty="0" err="1"/>
              <a:t>Tükrük</a:t>
            </a:r>
            <a:r>
              <a:rPr lang="tr-TR" dirty="0"/>
              <a:t> </a:t>
            </a:r>
            <a:r>
              <a:rPr lang="tr-TR" dirty="0" err="1" smtClean="0"/>
              <a:t>kortizolü</a:t>
            </a:r>
            <a:r>
              <a:rPr lang="tr-TR" dirty="0" smtClean="0"/>
              <a:t>  (53)</a:t>
            </a:r>
            <a:endParaRPr lang="tr-TR" dirty="0"/>
          </a:p>
          <a:p>
            <a:pPr marL="0" lvl="0" indent="0">
              <a:buNone/>
            </a:pPr>
            <a:r>
              <a:rPr lang="tr-TR" dirty="0"/>
              <a:t>c)    Gece saat 23:00 bakılan kan </a:t>
            </a:r>
            <a:r>
              <a:rPr lang="tr-TR" dirty="0" err="1" smtClean="0"/>
              <a:t>kortizolü</a:t>
            </a:r>
            <a:r>
              <a:rPr lang="tr-TR" dirty="0" smtClean="0"/>
              <a:t> (140)</a:t>
            </a:r>
            <a:endParaRPr lang="tr-TR" dirty="0"/>
          </a:p>
          <a:p>
            <a:pPr marL="0" lvl="0" indent="0">
              <a:buNone/>
            </a:pPr>
            <a:r>
              <a:rPr lang="tr-TR" dirty="0"/>
              <a:t>d)    1 mg </a:t>
            </a:r>
            <a:r>
              <a:rPr lang="tr-TR" dirty="0" err="1"/>
              <a:t>deksametazon</a:t>
            </a:r>
            <a:r>
              <a:rPr lang="tr-TR" dirty="0"/>
              <a:t> </a:t>
            </a:r>
            <a:r>
              <a:rPr lang="tr-TR" dirty="0" err="1"/>
              <a:t>supresyon</a:t>
            </a:r>
            <a:r>
              <a:rPr lang="tr-TR" dirty="0"/>
              <a:t> </a:t>
            </a:r>
            <a:r>
              <a:rPr lang="tr-TR" dirty="0" smtClean="0"/>
              <a:t>testi (17)</a:t>
            </a:r>
            <a:endParaRPr lang="tr-TR" dirty="0"/>
          </a:p>
          <a:p>
            <a:pPr marL="0" lvl="0" indent="0">
              <a:buNone/>
            </a:pPr>
            <a:r>
              <a:rPr lang="tr-TR" b="1" dirty="0"/>
              <a:t>e)    Bazal ACTH ve </a:t>
            </a:r>
            <a:r>
              <a:rPr lang="tr-TR" b="1" dirty="0" err="1"/>
              <a:t>kortizol</a:t>
            </a:r>
            <a:r>
              <a:rPr lang="tr-TR" b="1" dirty="0"/>
              <a:t> </a:t>
            </a:r>
            <a:r>
              <a:rPr lang="tr-TR" b="1" dirty="0" smtClean="0"/>
              <a:t>düzeyi (31)</a:t>
            </a:r>
            <a:endParaRPr lang="tr-TR" b="1" dirty="0"/>
          </a:p>
          <a:p>
            <a:pPr marL="0" lv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220435"/>
              </p:ext>
            </p:extLst>
          </p:nvPr>
        </p:nvGraphicFramePr>
        <p:xfrm>
          <a:off x="320843" y="256675"/>
          <a:ext cx="11742819" cy="6157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2587">
                  <a:extLst>
                    <a:ext uri="{9D8B030D-6E8A-4147-A177-3AD203B41FA5}">
                      <a16:colId xmlns:a16="http://schemas.microsoft.com/office/drawing/2014/main" val="327541469"/>
                    </a:ext>
                  </a:extLst>
                </a:gridCol>
                <a:gridCol w="2135058">
                  <a:extLst>
                    <a:ext uri="{9D8B030D-6E8A-4147-A177-3AD203B41FA5}">
                      <a16:colId xmlns:a16="http://schemas.microsoft.com/office/drawing/2014/main" val="4254201263"/>
                    </a:ext>
                  </a:extLst>
                </a:gridCol>
                <a:gridCol w="2135058">
                  <a:extLst>
                    <a:ext uri="{9D8B030D-6E8A-4147-A177-3AD203B41FA5}">
                      <a16:colId xmlns:a16="http://schemas.microsoft.com/office/drawing/2014/main" val="396411381"/>
                    </a:ext>
                  </a:extLst>
                </a:gridCol>
                <a:gridCol w="2135058">
                  <a:extLst>
                    <a:ext uri="{9D8B030D-6E8A-4147-A177-3AD203B41FA5}">
                      <a16:colId xmlns:a16="http://schemas.microsoft.com/office/drawing/2014/main" val="2366065556"/>
                    </a:ext>
                  </a:extLst>
                </a:gridCol>
                <a:gridCol w="2135058">
                  <a:extLst>
                    <a:ext uri="{9D8B030D-6E8A-4147-A177-3AD203B41FA5}">
                      <a16:colId xmlns:a16="http://schemas.microsoft.com/office/drawing/2014/main" val="2250264118"/>
                    </a:ext>
                  </a:extLst>
                </a:gridCol>
              </a:tblGrid>
              <a:tr h="46236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 BAZINDA EN FAZLA DOĞRU VE YANLIŞ CEVAPLANAN SORULAR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563383"/>
                  </a:ext>
                </a:extLst>
              </a:tr>
              <a:tr h="4623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292031"/>
                  </a:ext>
                </a:extLst>
              </a:tr>
              <a:tr h="4623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SAYI / %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82067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(%86,52)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 (%82,78)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0908951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 (%94,01)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(%64,05)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8159628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İç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(%95,51)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 (%88,39)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22323274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 Hastalıkları ve Doğum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(%96,63)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(%44,2)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7105617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Cerrahi + Radyoloji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 (%88,39)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 (%60,68)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7220021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(%45,7)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(%71,54)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6409135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(%96,26)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(%35,96)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4833906"/>
                  </a:ext>
                </a:extLst>
              </a:tr>
              <a:tr h="5636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</a:t>
                      </a:r>
                      <a:r>
                        <a:rPr lang="tr-TR" sz="20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Hast</a:t>
                      </a: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+ Tıbbi Mikrobiyoloji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(%71,17)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(%46,45)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60714499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 (%90,64)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 (%57,31)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8105130"/>
                  </a:ext>
                </a:extLst>
              </a:tr>
              <a:tr h="4623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(%68,92)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(%53,19)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7074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061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GÜVENİLİRLİK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823963"/>
              </p:ext>
            </p:extLst>
          </p:nvPr>
        </p:nvGraphicFramePr>
        <p:xfrm>
          <a:off x="1082314" y="1892967"/>
          <a:ext cx="4708886" cy="373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" name="Çalışma Sayfası" r:id="rId3" imgW="3390875" imgH="1606675" progId="Excel.Sheet.12">
                  <p:embed/>
                </p:oleObj>
              </mc:Choice>
              <mc:Fallback>
                <p:oleObj name="Çalışma Sayfası" r:id="rId3" imgW="3390875" imgH="16066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2314" y="1892967"/>
                        <a:ext cx="4708886" cy="3737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102548"/>
              </p:ext>
            </p:extLst>
          </p:nvPr>
        </p:nvGraphicFramePr>
        <p:xfrm>
          <a:off x="5791200" y="1892966"/>
          <a:ext cx="5166437" cy="373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7" name="Çalışma Sayfası" r:id="rId5" imgW="3841861" imgH="1606675" progId="Excel.Sheet.12">
                  <p:embed/>
                </p:oleObj>
              </mc:Choice>
              <mc:Fallback>
                <p:oleObj name="Çalışma Sayfası" r:id="rId5" imgW="3841861" imgH="16066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1200" y="1892966"/>
                        <a:ext cx="5166437" cy="3737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3020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133611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 (V.)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612838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 (V.)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58,27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(V.)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84,26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(IV.)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(VI.</a:t>
                      </a:r>
                      <a:r>
                        <a:rPr lang="tr-TR" sz="2400" b="1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(VI.</a:t>
                      </a:r>
                      <a:r>
                        <a:rPr lang="tr-TR" sz="2400" b="1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ve VII.)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67,3+ONLİNE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KOLAY-ONLİNE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(V.</a:t>
                      </a:r>
                      <a:r>
                        <a:rPr lang="tr-TR" sz="2400" b="1" baseline="0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VII.)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58,8+70,9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710553"/>
              </p:ext>
            </p:extLst>
          </p:nvPr>
        </p:nvGraphicFramePr>
        <p:xfrm>
          <a:off x="320840" y="527900"/>
          <a:ext cx="11490945" cy="5929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2737">
                  <a:extLst>
                    <a:ext uri="{9D8B030D-6E8A-4147-A177-3AD203B41FA5}">
                      <a16:colId xmlns:a16="http://schemas.microsoft.com/office/drawing/2014/main" val="3172092682"/>
                    </a:ext>
                  </a:extLst>
                </a:gridCol>
                <a:gridCol w="1436368">
                  <a:extLst>
                    <a:ext uri="{9D8B030D-6E8A-4147-A177-3AD203B41FA5}">
                      <a16:colId xmlns:a16="http://schemas.microsoft.com/office/drawing/2014/main" val="700430710"/>
                    </a:ext>
                  </a:extLst>
                </a:gridCol>
                <a:gridCol w="1436368">
                  <a:extLst>
                    <a:ext uri="{9D8B030D-6E8A-4147-A177-3AD203B41FA5}">
                      <a16:colId xmlns:a16="http://schemas.microsoft.com/office/drawing/2014/main" val="1271909982"/>
                    </a:ext>
                  </a:extLst>
                </a:gridCol>
                <a:gridCol w="1436368">
                  <a:extLst>
                    <a:ext uri="{9D8B030D-6E8A-4147-A177-3AD203B41FA5}">
                      <a16:colId xmlns:a16="http://schemas.microsoft.com/office/drawing/2014/main" val="4223711364"/>
                    </a:ext>
                  </a:extLst>
                </a:gridCol>
                <a:gridCol w="1436368">
                  <a:extLst>
                    <a:ext uri="{9D8B030D-6E8A-4147-A177-3AD203B41FA5}">
                      <a16:colId xmlns:a16="http://schemas.microsoft.com/office/drawing/2014/main" val="291334522"/>
                    </a:ext>
                  </a:extLst>
                </a:gridCol>
                <a:gridCol w="1436368">
                  <a:extLst>
                    <a:ext uri="{9D8B030D-6E8A-4147-A177-3AD203B41FA5}">
                      <a16:colId xmlns:a16="http://schemas.microsoft.com/office/drawing/2014/main" val="1485104332"/>
                    </a:ext>
                  </a:extLst>
                </a:gridCol>
                <a:gridCol w="1436368">
                  <a:extLst>
                    <a:ext uri="{9D8B030D-6E8A-4147-A177-3AD203B41FA5}">
                      <a16:colId xmlns:a16="http://schemas.microsoft.com/office/drawing/2014/main" val="2297031919"/>
                    </a:ext>
                  </a:extLst>
                </a:gridCol>
              </a:tblGrid>
              <a:tr h="56754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 AYIRT EDİCİLİK İNDEKSİ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28457"/>
                  </a:ext>
                </a:extLst>
              </a:tr>
              <a:tr h="103778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Sorunun Niteliği 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 Kolay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 Güçlükte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Zor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 Zor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143090"/>
                  </a:ext>
                </a:extLst>
              </a:tr>
              <a:tr h="8648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ayırt </a:t>
                      </a:r>
                      <a:b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edebilen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                      % 25,54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4850933"/>
                  </a:ext>
                </a:extLst>
              </a:tr>
              <a:tr h="8648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tam ayırt edemeyen (Gözden geçirilmeli)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                      % 25,54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4469944"/>
                  </a:ext>
                </a:extLst>
              </a:tr>
              <a:tr h="8648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ayırt edemeyen (Düzeltilmeli, geliştirilmeli)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                       % 19,15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6755850"/>
                  </a:ext>
                </a:extLst>
              </a:tr>
              <a:tr h="8648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Bilenle bilmeyeni ayırt edemeyen (Mutlaka testten çıkarılması gereken)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                       % 29,79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0358317"/>
                  </a:ext>
                </a:extLst>
              </a:tr>
              <a:tr h="86482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                       % 100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                       % 27,66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                       % 34,05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                       % 26,6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                       % 9,58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                      % 2,13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41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56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ENDOKRİN ve METABOLİZMA, ÜROGENİTAL SİSTEM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/>
              <a:t>19 Şubat- 5 Nisan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142 Saat (18 saat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07 Nisan - Tıbbi Beceri Sınavı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Nisan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Doç</a:t>
            </a:r>
            <a:r>
              <a:rPr lang="en-US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Yeşim EROĞLU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Üyesi Ahmet AKSU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460867"/>
              </p:ext>
            </p:extLst>
          </p:nvPr>
        </p:nvGraphicFramePr>
        <p:xfrm>
          <a:off x="164588" y="563880"/>
          <a:ext cx="11868919" cy="5827781"/>
        </p:xfrm>
        <a:graphic>
          <a:graphicData uri="http://schemas.openxmlformats.org/drawingml/2006/table">
            <a:tbl>
              <a:tblPr firstRow="1" firstCol="1" bandRow="1"/>
              <a:tblGrid>
                <a:gridCol w="3581302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691149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9647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54574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0254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641685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882316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1044665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133028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797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662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975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481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485390"/>
              </p:ext>
            </p:extLst>
          </p:nvPr>
        </p:nvGraphicFramePr>
        <p:xfrm>
          <a:off x="223248" y="977046"/>
          <a:ext cx="11462787" cy="4929978"/>
        </p:xfrm>
        <a:graphic>
          <a:graphicData uri="http://schemas.openxmlformats.org/drawingml/2006/table">
            <a:tbl>
              <a:tblPr firstRow="1" firstCol="1" bandRow="1"/>
              <a:tblGrid>
                <a:gridCol w="3392605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523010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94429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579704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887602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56188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911118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33653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633208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62561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108979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4454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1210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0443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2293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629968"/>
              </p:ext>
            </p:extLst>
          </p:nvPr>
        </p:nvGraphicFramePr>
        <p:xfrm>
          <a:off x="140717" y="1030014"/>
          <a:ext cx="11618466" cy="5206194"/>
        </p:xfrm>
        <a:graphic>
          <a:graphicData uri="http://schemas.openxmlformats.org/drawingml/2006/table">
            <a:tbl>
              <a:tblPr firstRow="1" firstCol="1" bandRow="1"/>
              <a:tblGrid>
                <a:gridCol w="347735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601000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913524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594434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920090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475573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880414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6269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50258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95093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94839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9633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93745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2023 2024</a:t>
                      </a: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185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1155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540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1155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755960"/>
              </p:ext>
            </p:extLst>
          </p:nvPr>
        </p:nvGraphicFramePr>
        <p:xfrm>
          <a:off x="128016" y="365759"/>
          <a:ext cx="11612879" cy="5314393"/>
        </p:xfrm>
        <a:graphic>
          <a:graphicData uri="http://schemas.openxmlformats.org/drawingml/2006/table">
            <a:tbl>
              <a:tblPr firstRow="1" firstCol="1" bandRow="1"/>
              <a:tblGrid>
                <a:gridCol w="3456770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489909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1015651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54043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965127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462620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1042940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682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7872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452691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7286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1066911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106886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7480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13361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8856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14760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115041"/>
              </p:ext>
            </p:extLst>
          </p:nvPr>
        </p:nvGraphicFramePr>
        <p:xfrm>
          <a:off x="124249" y="482220"/>
          <a:ext cx="11689798" cy="5778462"/>
        </p:xfrm>
        <a:graphic>
          <a:graphicData uri="http://schemas.openxmlformats.org/drawingml/2006/table">
            <a:tbl>
              <a:tblPr firstRow="1" firstCol="1" bandRow="1"/>
              <a:tblGrid>
                <a:gridCol w="345623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446080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105924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609131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901321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48310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876475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7199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7860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12804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3343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4095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panel ilgili dersteki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(Patolojideki)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başarımı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074822"/>
            <a:ext cx="10972800" cy="5213683"/>
          </a:xfrm>
        </p:spPr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r>
              <a:rPr lang="tr-TR" sz="2800"/>
              <a:t>*</a:t>
            </a:r>
            <a:r>
              <a:rPr lang="tr-TR" sz="280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0429" y="1417638"/>
            <a:ext cx="10972800" cy="4108178"/>
          </a:xfrm>
        </p:spPr>
        <p:txBody>
          <a:bodyPr>
            <a:normAutofit/>
          </a:bodyPr>
          <a:lstStyle/>
          <a:p>
            <a:pPr lvl="0"/>
            <a:endParaRPr lang="tr-TR" sz="2800" dirty="0" smtClean="0"/>
          </a:p>
          <a:p>
            <a:pPr marL="0" indent="0">
              <a:buNone/>
            </a:pPr>
            <a:r>
              <a:rPr lang="tr-TR" sz="2800" dirty="0"/>
              <a:t>*</a:t>
            </a:r>
            <a:r>
              <a:rPr lang="tr-TR" sz="2800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06881"/>
              </p:ext>
            </p:extLst>
          </p:nvPr>
        </p:nvGraphicFramePr>
        <p:xfrm>
          <a:off x="956438" y="352926"/>
          <a:ext cx="10692223" cy="6575617"/>
        </p:xfrm>
        <a:graphic>
          <a:graphicData uri="http://schemas.openxmlformats.org/drawingml/2006/table">
            <a:tbl>
              <a:tblPr firstRow="1" firstCol="1" bandRow="1"/>
              <a:tblGrid>
                <a:gridCol w="4802678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2132554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2038393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1718598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7837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051288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V.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VI.ve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VII.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70+78 (148)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78+75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(153)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6239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ve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87+86 (173)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6081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ve VII. DERS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86+86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(172)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  <a:tr h="815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ve VII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3+3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86+86</a:t>
                      </a:r>
                      <a:r>
                        <a:rPr lang="tr-TR" sz="24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(172)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257308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(+4P)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08967"/>
              </p:ext>
            </p:extLst>
          </p:nvPr>
        </p:nvGraphicFramePr>
        <p:xfrm>
          <a:off x="513348" y="112292"/>
          <a:ext cx="11309684" cy="6368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6589">
                  <a:extLst>
                    <a:ext uri="{9D8B030D-6E8A-4147-A177-3AD203B41FA5}">
                      <a16:colId xmlns:a16="http://schemas.microsoft.com/office/drawing/2014/main" val="1861214187"/>
                    </a:ext>
                  </a:extLst>
                </a:gridCol>
                <a:gridCol w="2454442">
                  <a:extLst>
                    <a:ext uri="{9D8B030D-6E8A-4147-A177-3AD203B41FA5}">
                      <a16:colId xmlns:a16="http://schemas.microsoft.com/office/drawing/2014/main" val="1106305206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91410228"/>
                    </a:ext>
                  </a:extLst>
                </a:gridCol>
                <a:gridCol w="2326106">
                  <a:extLst>
                    <a:ext uri="{9D8B030D-6E8A-4147-A177-3AD203B41FA5}">
                      <a16:colId xmlns:a16="http://schemas.microsoft.com/office/drawing/2014/main" val="362437717"/>
                    </a:ext>
                  </a:extLst>
                </a:gridCol>
              </a:tblGrid>
              <a:tr h="4910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631834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TEORİK PUAN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PRATİK PUAN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TEORİK + PRATİK PUAN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629628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İç Hastalıkları (1-14)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27978058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Patoloji (15-55)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238315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Kadın Hastalıkları ve Doğum (56-58)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5664421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Farmakoloji (59-66)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02798"/>
                  </a:ext>
                </a:extLst>
              </a:tr>
              <a:tr h="8725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err="1">
                          <a:effectLst/>
                        </a:rPr>
                        <a:t>Radyoloji+Tıbbi</a:t>
                      </a:r>
                      <a:r>
                        <a:rPr lang="tr-TR" sz="2400" b="1" u="none" strike="noStrike" dirty="0">
                          <a:effectLst/>
                        </a:rPr>
                        <a:t> </a:t>
                      </a:r>
                      <a:r>
                        <a:rPr lang="tr-TR" sz="2400" b="1" u="none" strike="noStrike" dirty="0" err="1">
                          <a:effectLst/>
                        </a:rPr>
                        <a:t>Mikrobiyoloji+Genel</a:t>
                      </a:r>
                      <a:r>
                        <a:rPr lang="tr-TR" sz="2400" b="1" u="none" strike="noStrike" dirty="0">
                          <a:effectLst/>
                        </a:rPr>
                        <a:t> Cerrahi + Enfeksiyon </a:t>
                      </a:r>
                      <a:r>
                        <a:rPr lang="tr-TR" sz="2400" b="1" u="none" strike="noStrike" dirty="0" err="1">
                          <a:effectLst/>
                        </a:rPr>
                        <a:t>Hast</a:t>
                      </a:r>
                      <a:r>
                        <a:rPr lang="tr-TR" sz="2400" b="1" u="none" strike="noStrike" dirty="0">
                          <a:effectLst/>
                        </a:rPr>
                        <a:t>. (67-70)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44793561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Üroloji (71-73)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70965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Nükleer Tıp (74-75)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1235533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(76-90)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413764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Çocuk Sağlığı ve Hastalıkları (91-95)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1419187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</a:t>
                      </a:r>
                      <a:r>
                        <a:rPr lang="tr-TR" sz="2400" b="1" u="none" strike="noStrike" dirty="0" smtClean="0">
                          <a:effectLst/>
                        </a:rPr>
                        <a:t>(pratik)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47613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95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882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449231"/>
              </p:ext>
            </p:extLst>
          </p:nvPr>
        </p:nvGraphicFramePr>
        <p:xfrm>
          <a:off x="705850" y="224588"/>
          <a:ext cx="10796338" cy="646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8901">
                  <a:extLst>
                    <a:ext uri="{9D8B030D-6E8A-4147-A177-3AD203B41FA5}">
                      <a16:colId xmlns:a16="http://schemas.microsoft.com/office/drawing/2014/main" val="1607909663"/>
                    </a:ext>
                  </a:extLst>
                </a:gridCol>
                <a:gridCol w="2159268">
                  <a:extLst>
                    <a:ext uri="{9D8B030D-6E8A-4147-A177-3AD203B41FA5}">
                      <a16:colId xmlns:a16="http://schemas.microsoft.com/office/drawing/2014/main" val="3515021543"/>
                    </a:ext>
                  </a:extLst>
                </a:gridCol>
                <a:gridCol w="2159268">
                  <a:extLst>
                    <a:ext uri="{9D8B030D-6E8A-4147-A177-3AD203B41FA5}">
                      <a16:colId xmlns:a16="http://schemas.microsoft.com/office/drawing/2014/main" val="2728829740"/>
                    </a:ext>
                  </a:extLst>
                </a:gridCol>
                <a:gridCol w="3238901">
                  <a:extLst>
                    <a:ext uri="{9D8B030D-6E8A-4147-A177-3AD203B41FA5}">
                      <a16:colId xmlns:a16="http://schemas.microsoft.com/office/drawing/2014/main" val="2644107517"/>
                    </a:ext>
                  </a:extLst>
                </a:gridCol>
              </a:tblGrid>
              <a:tr h="32962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 SORULARININ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776574"/>
                  </a:ext>
                </a:extLst>
              </a:tr>
              <a:tr h="6592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TEORİK + 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74134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 (1-14)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5093072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(15-54)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4539604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İç Hastalıkları (55-67)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5110390"/>
                  </a:ext>
                </a:extLst>
              </a:tr>
              <a:tr h="5493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 Hastalıkları ve Doğum (68-70)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8753045"/>
                  </a:ext>
                </a:extLst>
              </a:tr>
              <a:tr h="5493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Cerrahi + Radyoloji (71-72)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9471424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Nükleer Tıp (73-74)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3326941"/>
                  </a:ext>
                </a:extLst>
              </a:tr>
              <a:tr h="5493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Sağlığı ve Hastalıkları (75-81)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1251163"/>
                  </a:ext>
                </a:extLst>
              </a:tr>
              <a:tr h="5493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</a:t>
                      </a:r>
                      <a:r>
                        <a:rPr lang="tr-TR" sz="20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Hast</a:t>
                      </a:r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+ Tıbbi Mikrobiyoloji (82-83)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0504193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Farmakoloji (84-91)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6709590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Üroloji (92-94)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4585646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Beceriler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4121060"/>
                  </a:ext>
                </a:extLst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854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96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6376436"/>
              </p:ext>
            </p:extLst>
          </p:nvPr>
        </p:nvGraphicFramePr>
        <p:xfrm>
          <a:off x="838200" y="1534510"/>
          <a:ext cx="10515600" cy="5437534"/>
        </p:xfrm>
        <a:graphic>
          <a:graphicData uri="http://schemas.openxmlformats.org/drawingml/2006/table">
            <a:tbl>
              <a:tblPr firstRow="1" bandRow="1"/>
              <a:tblGrid>
                <a:gridCol w="7363120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3152480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L="0" marR="36195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V. DERS KURULU GENEL ORTALAMA              </a:t>
                      </a:r>
                      <a:endParaRPr lang="tr-TR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64,44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4967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57,32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86,49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68,49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85,97</a:t>
                      </a:r>
                      <a:r>
                        <a:rPr lang="tr-TR" sz="20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(82,97+88,96)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VI. ve VII. DERS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77,53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(66,21+88,85)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64,27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(57,97+70,56)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62,65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(61,50+63,79)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 ve VII.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67,71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(71,10+64,32)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r>
                        <a:rPr lang="tr-TR" sz="20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ve VII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71,30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(70,55+72,04)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17291"/>
                  </a:ext>
                </a:extLst>
              </a:tr>
              <a:tr h="2254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660478"/>
              </p:ext>
            </p:extLst>
          </p:nvPr>
        </p:nvGraphicFramePr>
        <p:xfrm>
          <a:off x="689809" y="818148"/>
          <a:ext cx="11341770" cy="5801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8354">
                  <a:extLst>
                    <a:ext uri="{9D8B030D-6E8A-4147-A177-3AD203B41FA5}">
                      <a16:colId xmlns:a16="http://schemas.microsoft.com/office/drawing/2014/main" val="2684417121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4048754186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563365633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2007651217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250347952"/>
                    </a:ext>
                  </a:extLst>
                </a:gridCol>
              </a:tblGrid>
              <a:tr h="7230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PUANLAMA BARAJLI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330938"/>
                  </a:ext>
                </a:extLst>
              </a:tr>
              <a:tr h="4407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Beceriler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55755"/>
                  </a:ext>
                </a:extLst>
              </a:tr>
              <a:tr h="7230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1162865"/>
                  </a:ext>
                </a:extLst>
              </a:tr>
              <a:tr h="7230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93,78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   6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   6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8405944"/>
                  </a:ext>
                </a:extLst>
              </a:tr>
              <a:tr h="7230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4,95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2904788"/>
                  </a:ext>
                </a:extLst>
              </a:tr>
              <a:tr h="7230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9770425"/>
                  </a:ext>
                </a:extLst>
              </a:tr>
              <a:tr h="7230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96,23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4283020"/>
                  </a:ext>
                </a:extLst>
              </a:tr>
              <a:tr h="7230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</a:t>
                      </a:r>
                      <a:r>
                        <a:rPr lang="tr-TR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SAYISI=267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87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173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36027"/>
              </p:ext>
            </p:extLst>
          </p:nvPr>
        </p:nvGraphicFramePr>
        <p:xfrm>
          <a:off x="593555" y="401054"/>
          <a:ext cx="11341770" cy="5887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8354">
                  <a:extLst>
                    <a:ext uri="{9D8B030D-6E8A-4147-A177-3AD203B41FA5}">
                      <a16:colId xmlns:a16="http://schemas.microsoft.com/office/drawing/2014/main" val="4157505284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2140028811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1594519209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1454419783"/>
                    </a:ext>
                  </a:extLst>
                </a:gridCol>
                <a:gridCol w="2268354">
                  <a:extLst>
                    <a:ext uri="{9D8B030D-6E8A-4147-A177-3AD203B41FA5}">
                      <a16:colId xmlns:a16="http://schemas.microsoft.com/office/drawing/2014/main" val="1349299547"/>
                    </a:ext>
                  </a:extLst>
                </a:gridCol>
              </a:tblGrid>
              <a:tr h="7348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PUANLAMA HAM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30405"/>
                  </a:ext>
                </a:extLst>
              </a:tr>
              <a:tr h="739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Beceriler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19995"/>
                  </a:ext>
                </a:extLst>
              </a:tr>
              <a:tr h="7391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6014191"/>
                  </a:ext>
                </a:extLst>
              </a:tr>
              <a:tr h="7348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93,78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   6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   6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3826475"/>
                  </a:ext>
                </a:extLst>
              </a:tr>
              <a:tr h="7348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33,85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4,95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4,95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0881400"/>
                  </a:ext>
                </a:extLst>
              </a:tr>
              <a:tr h="7348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9792979"/>
                  </a:ext>
                </a:extLst>
              </a:tr>
              <a:tr h="7348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96,23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5164243"/>
                  </a:ext>
                </a:extLst>
              </a:tr>
              <a:tr h="7348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</a:t>
                      </a:r>
                      <a:r>
                        <a:rPr lang="tr-TR" sz="2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SAYISI =267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651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587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1690</Words>
  <Application>Microsoft Office PowerPoint</Application>
  <PresentationFormat>Geniş ekran</PresentationFormat>
  <Paragraphs>837</Paragraphs>
  <Slides>27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4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9" baseType="lpstr">
      <vt:lpstr>Arial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Çalışma Sayfası</vt:lpstr>
      <vt:lpstr>2024 – 2025 EĞİTİM YILI 3. SINIF 5. KURUL DEĞERLENDİRME </vt:lpstr>
      <vt:lpstr>PowerPoint Sunusu</vt:lpstr>
      <vt:lpstr>PowerPoint Sunusu</vt:lpstr>
      <vt:lpstr>SINAV VERİLERİ</vt:lpstr>
      <vt:lpstr>PowerPoint Sunusu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GÜVENİLİRLİK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701</cp:revision>
  <dcterms:created xsi:type="dcterms:W3CDTF">2022-10-27T00:48:35Z</dcterms:created>
  <dcterms:modified xsi:type="dcterms:W3CDTF">2025-08-12T11:33:26Z</dcterms:modified>
</cp:coreProperties>
</file>